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D11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aigc-cover-multimodal-cor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5363" y="457200"/>
            <a:ext cx="6720968" cy="374903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2960" y="4434840"/>
            <a:ext cx="10545775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3800" b="1">
                <a:solidFill>
                  <a:srgbClr val="F0F6FC"/>
                </a:solidFill>
                <a:latin typeface="PingFang SC"/>
              </a:rPr>
              <a:t>多模态大模型的个性化与推理加速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5349240"/>
            <a:ext cx="10545775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700" b="0">
                <a:solidFill>
                  <a:srgbClr val="8B949E"/>
                </a:solidFill>
                <a:latin typeface="PingFang SC"/>
              </a:rPr>
              <a:t>新芽专题介绍 · 训练侧个性化 × 推理侧加速 · 66 篇文献地图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943600"/>
            <a:ext cx="10545775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200" b="0">
                <a:solidFill>
                  <a:srgbClr val="58A6FF"/>
                </a:solidFill>
                <a:latin typeface="PingFang SC"/>
              </a:rPr>
              <a:t>配套文章：diycv.top/archives/xinya-mllm-personalization-inference-acceleration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D11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FB9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292608"/>
            <a:ext cx="91440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3FB950"/>
                </a:solidFill>
                <a:latin typeface="PingFang SC"/>
              </a:rPr>
              <a:t>个性化 × 加速 · QLoRA（NeurIPS 2023）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566928"/>
            <a:ext cx="109728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800" b="1">
                <a:solidFill>
                  <a:srgbClr val="F0F6FC"/>
                </a:solidFill>
                <a:latin typeface="PingFang SC"/>
              </a:rPr>
              <a:t>4-bit 主干 + LoRA：两条主线的交汇点</a:t>
            </a:r>
          </a:p>
        </p:txBody>
      </p:sp>
      <p:sp>
        <p:nvSpPr>
          <p:cNvPr id="6" name="Rectangle 5"/>
          <p:cNvSpPr/>
          <p:nvPr/>
        </p:nvSpPr>
        <p:spPr>
          <a:xfrm>
            <a:off x="640080" y="6473952"/>
            <a:ext cx="10911535" cy="10972"/>
          </a:xfrm>
          <a:prstGeom prst="rect">
            <a:avLst/>
          </a:prstGeom>
          <a:solidFill>
            <a:srgbClr val="3036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40080" y="6528816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8B949E"/>
                </a:solidFill>
                <a:latin typeface="PingFang SC"/>
              </a:rPr>
              <a:t>新芽专题 · 多模态大模型的个性化与推理加速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820095" y="6528816"/>
            <a:ext cx="73152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8B949E"/>
                </a:solidFill>
                <a:latin typeface="PingFang SC"/>
              </a:rPr>
              <a:t>10</a:t>
            </a:r>
          </a:p>
        </p:txBody>
      </p:sp>
      <p:pic>
        <p:nvPicPr>
          <p:cNvPr id="9" name="Picture 8" descr="qlora-nf4-finetuning-overvie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0236" y="1463040"/>
            <a:ext cx="8151222" cy="356616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40080" y="5074920"/>
            <a:ext cx="10911535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050" b="0">
                <a:solidFill>
                  <a:srgbClr val="8B949E"/>
                </a:solidFill>
                <a:latin typeface="PingFang SC"/>
              </a:rPr>
              <a:t>QLoRA 方法总览（图源：Dettmers et al., NeurIPS 2023, CC BY 4.0）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5257800"/>
            <a:ext cx="1088136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000"/>
              </a:spcAft>
            </a:pPr>
            <a:r>
              <a:rPr sz="1400" b="1">
                <a:solidFill>
                  <a:srgbClr val="F0F6FC"/>
                </a:solidFill>
                <a:latin typeface="PingFang SC"/>
              </a:rPr>
              <a:t>▸ NF4 量化 + 双重量化 + 分页优化器</a:t>
            </a:r>
            <a:r>
              <a:rPr sz="1250">
                <a:solidFill>
                  <a:srgbClr val="C9D1D9"/>
                </a:solidFill>
                <a:latin typeface="PingFang SC"/>
              </a:rPr>
              <a:t>　65B 模型微调压进单张 48G 显卡</a:t>
            </a:r>
          </a:p>
          <a:p>
            <a:pPr>
              <a:lnSpc>
                <a:spcPct val="120000"/>
              </a:lnSpc>
              <a:spcAft>
                <a:spcPts val="1000"/>
              </a:spcAft>
            </a:pPr>
            <a:r>
              <a:rPr sz="1400" b="1">
                <a:solidFill>
                  <a:srgbClr val="F0F6FC"/>
                </a:solidFill>
                <a:latin typeface="PingFang SC"/>
              </a:rPr>
              <a:t>▸ 意义</a:t>
            </a:r>
            <a:r>
              <a:rPr sz="1250">
                <a:solidFill>
                  <a:srgbClr val="C9D1D9"/>
                </a:solidFill>
                <a:latin typeface="PingFang SC"/>
              </a:rPr>
              <a:t>　让个性化微调在消费级硬件上发生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D11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79C0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292608"/>
            <a:ext cx="91440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79C0FF"/>
                </a:solidFill>
                <a:latin typeface="PingFang SC"/>
              </a:rPr>
              <a:t>个性化 · 知识迁移：SAM（ICCV 2023）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566928"/>
            <a:ext cx="109728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800" b="1">
                <a:solidFill>
                  <a:srgbClr val="F0F6FC"/>
                </a:solidFill>
                <a:latin typeface="PingFang SC"/>
              </a:rPr>
              <a:t>可提示分割的通用基础模型</a:t>
            </a:r>
          </a:p>
        </p:txBody>
      </p:sp>
      <p:sp>
        <p:nvSpPr>
          <p:cNvPr id="6" name="Rectangle 5"/>
          <p:cNvSpPr/>
          <p:nvPr/>
        </p:nvSpPr>
        <p:spPr>
          <a:xfrm>
            <a:off x="640080" y="6473952"/>
            <a:ext cx="10911535" cy="10972"/>
          </a:xfrm>
          <a:prstGeom prst="rect">
            <a:avLst/>
          </a:prstGeom>
          <a:solidFill>
            <a:srgbClr val="3036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40080" y="6528816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8B949E"/>
                </a:solidFill>
                <a:latin typeface="PingFang SC"/>
              </a:rPr>
              <a:t>新芽专题 · 多模态大模型的个性化与推理加速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820095" y="6528816"/>
            <a:ext cx="73152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8B949E"/>
                </a:solidFill>
                <a:latin typeface="PingFang SC"/>
              </a:rPr>
              <a:t>11</a:t>
            </a:r>
          </a:p>
        </p:txBody>
      </p:sp>
      <p:pic>
        <p:nvPicPr>
          <p:cNvPr id="9" name="Picture 8" descr="sam-model-diagr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1809169"/>
            <a:ext cx="10911535" cy="232526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40080" y="4434840"/>
            <a:ext cx="10911535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050" b="0">
                <a:solidFill>
                  <a:srgbClr val="8B949E"/>
                </a:solidFill>
                <a:latin typeface="PingFang SC"/>
              </a:rPr>
              <a:t>SAM 三段式结构（图源：facebookresearch/segment-anything，Apache-2.0）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4709160"/>
            <a:ext cx="1088136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000"/>
              </a:spcAft>
            </a:pPr>
            <a:r>
              <a:rPr sz="1400" b="1">
                <a:solidFill>
                  <a:srgbClr val="F0F6FC"/>
                </a:solidFill>
                <a:latin typeface="PingFang SC"/>
              </a:rPr>
              <a:t>▸ 11 亿掩码训练</a:t>
            </a:r>
            <a:r>
              <a:rPr sz="1250">
                <a:solidFill>
                  <a:srgbClr val="C9D1D9"/>
                </a:solidFill>
                <a:latin typeface="PingFang SC"/>
              </a:rPr>
              <a:t>　图像编码器 + 提示编码器 + 掩码解码器</a:t>
            </a:r>
          </a:p>
          <a:p>
            <a:pPr>
              <a:lnSpc>
                <a:spcPct val="120000"/>
              </a:lnSpc>
              <a:spcAft>
                <a:spcPts val="1000"/>
              </a:spcAft>
            </a:pPr>
            <a:r>
              <a:rPr sz="1400" b="1">
                <a:solidFill>
                  <a:srgbClr val="F0F6FC"/>
                </a:solidFill>
                <a:latin typeface="PingFang SC"/>
              </a:rPr>
              <a:t>▸ 成为基础设施</a:t>
            </a:r>
            <a:r>
              <a:rPr sz="1250">
                <a:solidFill>
                  <a:srgbClr val="C9D1D9"/>
                </a:solidFill>
                <a:latin typeface="PingFang SC"/>
              </a:rPr>
              <a:t>　SAM 2 扩展到视频；RemoteSAM 迁移到遥感地球观测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D11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79C0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292608"/>
            <a:ext cx="91440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79C0FF"/>
                </a:solidFill>
                <a:latin typeface="PingFang SC"/>
              </a:rPr>
              <a:t>个性化 · 推理感知：LISA（CVPR 2024）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566928"/>
            <a:ext cx="109728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800" b="1">
                <a:solidFill>
                  <a:srgbClr val="F0F6FC"/>
                </a:solidFill>
                <a:latin typeface="PingFang SC"/>
              </a:rPr>
              <a:t>让语言模型的常识驱动分割</a:t>
            </a:r>
          </a:p>
        </p:txBody>
      </p:sp>
      <p:sp>
        <p:nvSpPr>
          <p:cNvPr id="6" name="Rectangle 5"/>
          <p:cNvSpPr/>
          <p:nvPr/>
        </p:nvSpPr>
        <p:spPr>
          <a:xfrm>
            <a:off x="640080" y="6473952"/>
            <a:ext cx="10911535" cy="10972"/>
          </a:xfrm>
          <a:prstGeom prst="rect">
            <a:avLst/>
          </a:prstGeom>
          <a:solidFill>
            <a:srgbClr val="3036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40080" y="6528816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8B949E"/>
                </a:solidFill>
                <a:latin typeface="PingFang SC"/>
              </a:rPr>
              <a:t>新芽专题 · 多模态大模型的个性化与推理加速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820095" y="6528816"/>
            <a:ext cx="73152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8B949E"/>
                </a:solidFill>
                <a:latin typeface="PingFang SC"/>
              </a:rPr>
              <a:t>12</a:t>
            </a:r>
          </a:p>
        </p:txBody>
      </p:sp>
      <p:pic>
        <p:nvPicPr>
          <p:cNvPr id="9" name="Picture 8" descr="lisa-reasoning-segmentation-pipe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496" y="1554480"/>
            <a:ext cx="10716702" cy="310896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40080" y="4709159"/>
            <a:ext cx="10911535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050" b="0">
                <a:solidFill>
                  <a:srgbClr val="8B949E"/>
                </a:solidFill>
                <a:latin typeface="PingFang SC"/>
              </a:rPr>
              <a:t>LISA 流程框架（图源：Lai et al., CVPR 2024, CC BY-NC-SA 4.0）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4937760"/>
            <a:ext cx="1088136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000"/>
              </a:spcAft>
            </a:pPr>
            <a:r>
              <a:rPr sz="1400" b="1">
                <a:solidFill>
                  <a:srgbClr val="F0F6FC"/>
                </a:solidFill>
                <a:latin typeface="PingFang SC"/>
              </a:rPr>
              <a:t>▸ 「SEG」Token 范式</a:t>
            </a:r>
            <a:r>
              <a:rPr sz="1250">
                <a:solidFill>
                  <a:srgbClr val="C9D1D9"/>
                </a:solidFill>
                <a:latin typeface="PingFang SC"/>
              </a:rPr>
              <a:t>　LLM 输出的特殊 Token 经解码器变成掩码，回答“分割出最可能遮雨的物体”</a:t>
            </a:r>
          </a:p>
          <a:p>
            <a:pPr>
              <a:lnSpc>
                <a:spcPct val="120000"/>
              </a:lnSpc>
              <a:spcAft>
                <a:spcPts val="1000"/>
              </a:spcAft>
            </a:pPr>
            <a:r>
              <a:rPr sz="1400" b="1">
                <a:solidFill>
                  <a:srgbClr val="F0F6FC"/>
                </a:solidFill>
                <a:latin typeface="PingFang SC"/>
              </a:rPr>
              <a:t>▸ 扩展到视频</a:t>
            </a:r>
            <a:r>
              <a:rPr sz="1250">
                <a:solidFill>
                  <a:srgbClr val="C9D1D9"/>
                </a:solidFill>
                <a:latin typeface="PingFang SC"/>
              </a:rPr>
              <a:t>　VideoLISA（NeurIPS 2024）、GLUS（CVPR 2025）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D11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D299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292608"/>
            <a:ext cx="91440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D29922"/>
                </a:solidFill>
                <a:latin typeface="PingFang SC"/>
              </a:rPr>
              <a:t>主线二 · 推理加速（推理侧）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566928"/>
            <a:ext cx="109728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800" b="1">
                <a:solidFill>
                  <a:srgbClr val="F0F6FC"/>
                </a:solidFill>
                <a:latin typeface="PingFang SC"/>
              </a:rPr>
              <a:t>让模型跑得更快、更省</a:t>
            </a:r>
          </a:p>
        </p:txBody>
      </p:sp>
      <p:sp>
        <p:nvSpPr>
          <p:cNvPr id="6" name="Rectangle 5"/>
          <p:cNvSpPr/>
          <p:nvPr/>
        </p:nvSpPr>
        <p:spPr>
          <a:xfrm>
            <a:off x="640080" y="6473952"/>
            <a:ext cx="10911535" cy="10972"/>
          </a:xfrm>
          <a:prstGeom prst="rect">
            <a:avLst/>
          </a:prstGeom>
          <a:solidFill>
            <a:srgbClr val="3036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40080" y="6528816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8B949E"/>
                </a:solidFill>
                <a:latin typeface="PingFang SC"/>
              </a:rPr>
              <a:t>新芽专题 · 多模态大模型的个性化与推理加速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820095" y="6528816"/>
            <a:ext cx="73152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8B949E"/>
                </a:solidFill>
                <a:latin typeface="PingFang SC"/>
              </a:rPr>
              <a:t>13</a:t>
            </a:r>
          </a:p>
        </p:txBody>
      </p:sp>
      <p:pic>
        <p:nvPicPr>
          <p:cNvPr id="9" name="Picture 8" descr="aigc-inference-acceleration-falco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2071116"/>
            <a:ext cx="5852160" cy="326440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766560" y="1737360"/>
            <a:ext cx="484632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000"/>
              </a:spcAft>
            </a:pPr>
            <a:r>
              <a:rPr sz="1500" b="1">
                <a:solidFill>
                  <a:srgbClr val="F0F6FC"/>
                </a:solidFill>
                <a:latin typeface="PingFang SC"/>
              </a:rPr>
              <a:t>▸ 剪枝 Pruning</a:t>
            </a:r>
            <a:r>
              <a:rPr sz="1350">
                <a:solidFill>
                  <a:srgbClr val="C9D1D9"/>
                </a:solidFill>
                <a:latin typeface="PingFang SC"/>
              </a:rPr>
              <a:t>　去除冗余结构，提高稀疏性</a:t>
            </a:r>
          </a:p>
          <a:p>
            <a:pPr>
              <a:lnSpc>
                <a:spcPct val="120000"/>
              </a:lnSpc>
              <a:spcAft>
                <a:spcPts val="1000"/>
              </a:spcAft>
            </a:pPr>
            <a:r>
              <a:rPr sz="1500" b="1">
                <a:solidFill>
                  <a:srgbClr val="F0F6FC"/>
                </a:solidFill>
                <a:latin typeface="PingFang SC"/>
              </a:rPr>
              <a:t>▸ 量化 Quantization</a:t>
            </a:r>
            <a:r>
              <a:rPr sz="1350">
                <a:solidFill>
                  <a:srgbClr val="C9D1D9"/>
                </a:solidFill>
                <a:latin typeface="PingFang SC"/>
              </a:rPr>
              <a:t>　FP16 → INT8/INT4，省显存降功耗</a:t>
            </a:r>
          </a:p>
          <a:p>
            <a:pPr>
              <a:lnSpc>
                <a:spcPct val="120000"/>
              </a:lnSpc>
              <a:spcAft>
                <a:spcPts val="1000"/>
              </a:spcAft>
            </a:pPr>
            <a:r>
              <a:rPr sz="1500" b="1">
                <a:solidFill>
                  <a:srgbClr val="F0F6FC"/>
                </a:solidFill>
                <a:latin typeface="PingFang SC"/>
              </a:rPr>
              <a:t>▸ 蒸馏 Distillation</a:t>
            </a:r>
            <a:r>
              <a:rPr sz="1350">
                <a:solidFill>
                  <a:srgbClr val="C9D1D9"/>
                </a:solidFill>
                <a:latin typeface="PingFang SC"/>
              </a:rPr>
              <a:t>　大模型指导小模型</a:t>
            </a:r>
          </a:p>
          <a:p>
            <a:pPr>
              <a:lnSpc>
                <a:spcPct val="120000"/>
              </a:lnSpc>
              <a:spcAft>
                <a:spcPts val="1000"/>
              </a:spcAft>
            </a:pPr>
            <a:r>
              <a:rPr sz="1500" b="1">
                <a:solidFill>
                  <a:srgbClr val="F0F6FC"/>
                </a:solidFill>
                <a:latin typeface="PingFang SC"/>
              </a:rPr>
              <a:t>▸ 视觉 Token 压缩</a:t>
            </a:r>
            <a:r>
              <a:rPr sz="1350">
                <a:solidFill>
                  <a:srgbClr val="C9D1D9"/>
                </a:solidFill>
                <a:latin typeface="PingFang SC"/>
              </a:rPr>
              <a:t>　多模态特有的序列削减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766560" y="5486400"/>
            <a:ext cx="484632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0">
                <a:solidFill>
                  <a:srgbClr val="8B949E"/>
                </a:solidFill>
                <a:latin typeface="PingFang SC"/>
              </a:rPr>
              <a:t>插画为本文原创（AI 辅助生成）：光之猎鹰挣脱沉重方块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D11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D299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292608"/>
            <a:ext cx="91440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D29922"/>
                </a:solidFill>
                <a:latin typeface="PingFang SC"/>
              </a:rPr>
              <a:t>推理加速 · 量化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566928"/>
            <a:ext cx="109728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800" b="1">
                <a:solidFill>
                  <a:srgbClr val="F0F6FC"/>
                </a:solidFill>
                <a:latin typeface="PingFang SC"/>
              </a:rPr>
              <a:t>用更少比特存同一个模型</a:t>
            </a:r>
          </a:p>
        </p:txBody>
      </p:sp>
      <p:sp>
        <p:nvSpPr>
          <p:cNvPr id="6" name="Rectangle 5"/>
          <p:cNvSpPr/>
          <p:nvPr/>
        </p:nvSpPr>
        <p:spPr>
          <a:xfrm>
            <a:off x="640080" y="6473952"/>
            <a:ext cx="10911535" cy="10972"/>
          </a:xfrm>
          <a:prstGeom prst="rect">
            <a:avLst/>
          </a:prstGeom>
          <a:solidFill>
            <a:srgbClr val="3036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40080" y="6528816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8B949E"/>
                </a:solidFill>
                <a:latin typeface="PingFang SC"/>
              </a:rPr>
              <a:t>新芽专题 · 多模态大模型的个性化与推理加速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820095" y="6528816"/>
            <a:ext cx="73152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8B949E"/>
                </a:solidFill>
                <a:latin typeface="PingFang SC"/>
              </a:rPr>
              <a:t>14</a:t>
            </a:r>
          </a:p>
        </p:txBody>
      </p:sp>
      <p:pic>
        <p:nvPicPr>
          <p:cNvPr id="9" name="Picture 8" descr="quantization-concep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7150" y="1463040"/>
            <a:ext cx="7397393" cy="356616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40080" y="5074920"/>
            <a:ext cx="10911535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050" b="0">
                <a:solidFill>
                  <a:srgbClr val="8B949E"/>
                </a:solidFill>
                <a:latin typeface="PingFang SC"/>
              </a:rPr>
              <a:t>量化的映射与收益（本文原创）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5257800"/>
            <a:ext cx="1088136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000"/>
              </a:spcAft>
            </a:pPr>
            <a:r>
              <a:rPr sz="1400" b="1">
                <a:solidFill>
                  <a:srgbClr val="F0F6FC"/>
                </a:solidFill>
                <a:latin typeface="PingFang SC"/>
              </a:rPr>
              <a:t>▸ 显存约为 FP16 的 1/4</a:t>
            </a:r>
            <a:r>
              <a:rPr sz="1250">
                <a:solidFill>
                  <a:srgbClr val="C9D1D9"/>
                </a:solidFill>
                <a:latin typeface="PingFang SC"/>
              </a:rPr>
              <a:t>　整数矩阵乘更快更省电，70B 级模型可装进消费级显卡</a:t>
            </a:r>
          </a:p>
          <a:p>
            <a:pPr>
              <a:lnSpc>
                <a:spcPct val="120000"/>
              </a:lnSpc>
              <a:spcAft>
                <a:spcPts val="1000"/>
              </a:spcAft>
            </a:pPr>
            <a:r>
              <a:rPr sz="1400" b="1">
                <a:solidFill>
                  <a:srgbClr val="F0F6FC"/>
                </a:solidFill>
                <a:latin typeface="PingFang SC"/>
              </a:rPr>
              <a:t>▸ 方法演进</a:t>
            </a:r>
            <a:r>
              <a:rPr sz="1250">
                <a:solidFill>
                  <a:srgbClr val="C9D1D9"/>
                </a:solidFill>
                <a:latin typeface="PingFang SC"/>
              </a:rPr>
              <a:t>　BinaryConnect / XNOR-Net（1-bit）→ AdaRound（ICML 2020）→ GPTQ（ICLR 2023）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D11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D299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292608"/>
            <a:ext cx="91440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D29922"/>
                </a:solidFill>
                <a:latin typeface="PingFang SC"/>
              </a:rPr>
              <a:t>推理加速 · 视觉 Token 剪枝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566928"/>
            <a:ext cx="109728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800" b="1">
                <a:solidFill>
                  <a:srgbClr val="F0F6FC"/>
                </a:solidFill>
                <a:latin typeface="PingFang SC"/>
              </a:rPr>
              <a:t>多模态特有的加速杠杆</a:t>
            </a:r>
          </a:p>
        </p:txBody>
      </p:sp>
      <p:sp>
        <p:nvSpPr>
          <p:cNvPr id="6" name="Rectangle 5"/>
          <p:cNvSpPr/>
          <p:nvPr/>
        </p:nvSpPr>
        <p:spPr>
          <a:xfrm>
            <a:off x="640080" y="6473952"/>
            <a:ext cx="10911535" cy="10972"/>
          </a:xfrm>
          <a:prstGeom prst="rect">
            <a:avLst/>
          </a:prstGeom>
          <a:solidFill>
            <a:srgbClr val="3036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40080" y="6528816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8B949E"/>
                </a:solidFill>
                <a:latin typeface="PingFang SC"/>
              </a:rPr>
              <a:t>新芽专题 · 多模态大模型的个性化与推理加速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820095" y="6528816"/>
            <a:ext cx="73152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8B949E"/>
                </a:solidFill>
                <a:latin typeface="PingFang SC"/>
              </a:rPr>
              <a:t>15</a:t>
            </a:r>
          </a:p>
        </p:txBody>
      </p:sp>
      <p:pic>
        <p:nvPicPr>
          <p:cNvPr id="9" name="Picture 8" descr="token-pruning-concep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9687" y="1463040"/>
            <a:ext cx="7132320" cy="356616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40080" y="5074920"/>
            <a:ext cx="10911535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050" b="0">
                <a:solidFill>
                  <a:srgbClr val="8B949E"/>
                </a:solidFill>
                <a:latin typeface="PingFang SC"/>
              </a:rPr>
              <a:t>打分—保留—送入 LLM：序列变短，开销近似平方下降（本文原创）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5257800"/>
            <a:ext cx="1088136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000"/>
              </a:spcAft>
            </a:pPr>
            <a:r>
              <a:rPr sz="1400" b="1">
                <a:solidFill>
                  <a:srgbClr val="F0F6FC"/>
                </a:solidFill>
                <a:latin typeface="PingFang SC"/>
              </a:rPr>
              <a:t>▸ 从纯视觉到多模态</a:t>
            </a:r>
            <a:r>
              <a:rPr sz="1250">
                <a:solidFill>
                  <a:srgbClr val="C9D1D9"/>
                </a:solidFill>
                <a:latin typeface="PingFang SC"/>
              </a:rPr>
              <a:t>　DynamicViT、SPViT、TokenLearner → FastV、DivPrune、LLaVA-PruMerge</a:t>
            </a:r>
          </a:p>
          <a:p>
            <a:pPr>
              <a:lnSpc>
                <a:spcPct val="120000"/>
              </a:lnSpc>
              <a:spcAft>
                <a:spcPts val="1000"/>
              </a:spcAft>
            </a:pPr>
            <a:r>
              <a:rPr sz="1400" b="1">
                <a:solidFill>
                  <a:srgbClr val="F0F6FC"/>
                </a:solidFill>
                <a:latin typeface="PingFang SC"/>
              </a:rPr>
              <a:t>▸ 直觉</a:t>
            </a:r>
            <a:r>
              <a:rPr sz="1250">
                <a:solidFill>
                  <a:srgbClr val="C9D1D9"/>
                </a:solidFill>
                <a:latin typeface="PingFang SC"/>
              </a:rPr>
              <a:t>　图像 Patch 中大量是背景冗余，不必全部进入语言模型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D11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D299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292608"/>
            <a:ext cx="91440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D29922"/>
                </a:solidFill>
                <a:latin typeface="PingFang SC"/>
              </a:rPr>
              <a:t>推理加速 · 案例：DyCoke（CVPR 2025）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566928"/>
            <a:ext cx="109728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800" b="1">
                <a:solidFill>
                  <a:srgbClr val="F0F6FC"/>
                </a:solidFill>
                <a:latin typeface="PingFang SC"/>
              </a:rPr>
              <a:t>视频 Token 的动态压缩</a:t>
            </a:r>
          </a:p>
        </p:txBody>
      </p:sp>
      <p:sp>
        <p:nvSpPr>
          <p:cNvPr id="6" name="Rectangle 5"/>
          <p:cNvSpPr/>
          <p:nvPr/>
        </p:nvSpPr>
        <p:spPr>
          <a:xfrm>
            <a:off x="640080" y="6473952"/>
            <a:ext cx="10911535" cy="10972"/>
          </a:xfrm>
          <a:prstGeom prst="rect">
            <a:avLst/>
          </a:prstGeom>
          <a:solidFill>
            <a:srgbClr val="3036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40080" y="6528816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8B949E"/>
                </a:solidFill>
                <a:latin typeface="PingFang SC"/>
              </a:rPr>
              <a:t>新芽专题 · 多模态大模型的个性化与推理加速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820095" y="6528816"/>
            <a:ext cx="73152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8B949E"/>
                </a:solidFill>
                <a:latin typeface="PingFang SC"/>
              </a:rPr>
              <a:t>16</a:t>
            </a:r>
          </a:p>
        </p:txBody>
      </p:sp>
      <p:pic>
        <p:nvPicPr>
          <p:cNvPr id="9" name="Picture 8" descr="dycoke-video-token-compression-metho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1772" y="1463040"/>
            <a:ext cx="7628149" cy="356616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40080" y="5074920"/>
            <a:ext cx="10911535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050" b="0">
                <a:solidFill>
                  <a:srgbClr val="8B949E"/>
                </a:solidFill>
                <a:latin typeface="PingFang SC"/>
              </a:rPr>
              <a:t>DyCoke 方法总览（图源：Tao et al., CVPR 2025, CC BY 4.0）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5257800"/>
            <a:ext cx="1088136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000"/>
              </a:spcAft>
            </a:pPr>
            <a:r>
              <a:rPr sz="1400" b="1">
                <a:solidFill>
                  <a:srgbClr val="F0F6FC"/>
                </a:solidFill>
                <a:latin typeface="PingFang SC"/>
              </a:rPr>
              <a:t>▸ 两段式压缩</a:t>
            </a:r>
            <a:r>
              <a:rPr sz="1250">
                <a:solidFill>
                  <a:srgbClr val="C9D1D9"/>
                </a:solidFill>
                <a:latin typeface="PingFang SC"/>
              </a:rPr>
              <a:t>　预填充阶段做时序合并，解码阶段对 KV Cache 动态剪枝</a:t>
            </a:r>
          </a:p>
          <a:p>
            <a:pPr>
              <a:lnSpc>
                <a:spcPct val="120000"/>
              </a:lnSpc>
              <a:spcAft>
                <a:spcPts val="1000"/>
              </a:spcAft>
            </a:pPr>
            <a:r>
              <a:rPr sz="1400" b="1">
                <a:solidFill>
                  <a:srgbClr val="F0F6FC"/>
                </a:solidFill>
                <a:latin typeface="PingFang SC"/>
              </a:rPr>
              <a:t>▸ 免训练即插即用</a:t>
            </a:r>
            <a:r>
              <a:rPr sz="1250">
                <a:solidFill>
                  <a:srgbClr val="C9D1D9"/>
                </a:solidFill>
                <a:latin typeface="PingFang SC"/>
              </a:rPr>
              <a:t>　直接加速现有视频多模态大模型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D11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D299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292608"/>
            <a:ext cx="91440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D29922"/>
                </a:solidFill>
                <a:latin typeface="PingFang SC"/>
              </a:rPr>
              <a:t>推理加速 · 知识蒸馏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566928"/>
            <a:ext cx="109728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800" b="1">
                <a:solidFill>
                  <a:srgbClr val="F0F6FC"/>
                </a:solidFill>
                <a:latin typeface="PingFang SC"/>
              </a:rPr>
              <a:t>把大模型的“暗知识”搬给小模型</a:t>
            </a:r>
          </a:p>
        </p:txBody>
      </p:sp>
      <p:sp>
        <p:nvSpPr>
          <p:cNvPr id="6" name="Rectangle 5"/>
          <p:cNvSpPr/>
          <p:nvPr/>
        </p:nvSpPr>
        <p:spPr>
          <a:xfrm>
            <a:off x="640080" y="6473952"/>
            <a:ext cx="10911535" cy="10972"/>
          </a:xfrm>
          <a:prstGeom prst="rect">
            <a:avLst/>
          </a:prstGeom>
          <a:solidFill>
            <a:srgbClr val="3036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40080" y="6528816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8B949E"/>
                </a:solidFill>
                <a:latin typeface="PingFang SC"/>
              </a:rPr>
              <a:t>新芽专题 · 多模态大模型的个性化与推理加速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820095" y="6528816"/>
            <a:ext cx="73152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8B949E"/>
                </a:solidFill>
                <a:latin typeface="PingFang SC"/>
              </a:rPr>
              <a:t>17</a:t>
            </a:r>
          </a:p>
        </p:txBody>
      </p:sp>
      <p:pic>
        <p:nvPicPr>
          <p:cNvPr id="9" name="Picture 8" descr="distillation-concep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0150" y="1463040"/>
            <a:ext cx="7991394" cy="356616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40080" y="5074920"/>
            <a:ext cx="10911535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050" b="0">
                <a:solidFill>
                  <a:srgbClr val="8B949E"/>
                </a:solidFill>
                <a:latin typeface="PingFang SC"/>
              </a:rPr>
              <a:t>软标签 + 真实标签共同训练学生模型（本文原创）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5257800"/>
            <a:ext cx="1088136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000"/>
              </a:spcAft>
            </a:pPr>
            <a:r>
              <a:rPr sz="1400" b="1">
                <a:solidFill>
                  <a:srgbClr val="F0F6FC"/>
                </a:solidFill>
                <a:latin typeface="PingFang SC"/>
              </a:rPr>
              <a:t>▸ 与剪枝、量化互补可叠加</a:t>
            </a:r>
            <a:r>
              <a:rPr sz="1250">
                <a:solidFill>
                  <a:srgbClr val="C9D1D9"/>
                </a:solidFill>
                <a:latin typeface="PingFang SC"/>
              </a:rPr>
              <a:t>　Deep Compression（ICLR 2016）= 剪枝 + 量化 + 哈夫曼编码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D11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C8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292608"/>
            <a:ext cx="91440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BC8CFF"/>
                </a:solidFill>
                <a:latin typeface="PingFang SC"/>
              </a:rPr>
              <a:t>开放性挑战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566928"/>
            <a:ext cx="109728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800" b="1">
                <a:solidFill>
                  <a:srgbClr val="F0F6FC"/>
                </a:solidFill>
                <a:latin typeface="PingFang SC"/>
              </a:rPr>
              <a:t>这个领域远未收敛</a:t>
            </a:r>
          </a:p>
        </p:txBody>
      </p:sp>
      <p:sp>
        <p:nvSpPr>
          <p:cNvPr id="6" name="Rectangle 5"/>
          <p:cNvSpPr/>
          <p:nvPr/>
        </p:nvSpPr>
        <p:spPr>
          <a:xfrm>
            <a:off x="640080" y="6473952"/>
            <a:ext cx="10911535" cy="10972"/>
          </a:xfrm>
          <a:prstGeom prst="rect">
            <a:avLst/>
          </a:prstGeom>
          <a:solidFill>
            <a:srgbClr val="3036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40080" y="6528816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8B949E"/>
                </a:solidFill>
                <a:latin typeface="PingFang SC"/>
              </a:rPr>
              <a:t>新芽专题 · 多模态大模型的个性化与推理加速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820095" y="6528816"/>
            <a:ext cx="73152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8B949E"/>
                </a:solidFill>
                <a:latin typeface="PingFang SC"/>
              </a:rPr>
              <a:t>18</a:t>
            </a:r>
          </a:p>
        </p:txBody>
      </p:sp>
      <p:sp>
        <p:nvSpPr>
          <p:cNvPr id="9" name="Rectangle 8"/>
          <p:cNvSpPr/>
          <p:nvPr/>
        </p:nvSpPr>
        <p:spPr>
          <a:xfrm>
            <a:off x="640080" y="1645920"/>
            <a:ext cx="3566160" cy="4023360"/>
          </a:xfrm>
          <a:prstGeom prst="rect">
            <a:avLst/>
          </a:prstGeom>
          <a:solidFill>
            <a:srgbClr val="161B22"/>
          </a:solidFill>
          <a:ln w="12700">
            <a:solidFill>
              <a:srgbClr val="BC8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68680" y="1810512"/>
            <a:ext cx="310896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600" b="1">
                <a:solidFill>
                  <a:srgbClr val="BC8CFF"/>
                </a:solidFill>
                <a:latin typeface="PingFang SC"/>
              </a:rPr>
              <a:t>挑战一：任务与场景多样性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267712"/>
            <a:ext cx="3108960" cy="32461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0">
                <a:solidFill>
                  <a:srgbClr val="C9D1D9"/>
                </a:solidFill>
                <a:latin typeface="PingFang SC"/>
              </a:rPr>
              <a:t>医学影像要细粒度，视频理解要长时序，机器人要低延迟——通用且高效的个性化方案仍是难题。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434840" y="1645920"/>
            <a:ext cx="3566160" cy="4023360"/>
          </a:xfrm>
          <a:prstGeom prst="rect">
            <a:avLst/>
          </a:prstGeom>
          <a:solidFill>
            <a:srgbClr val="161B22"/>
          </a:solidFill>
          <a:ln w="12700">
            <a:solidFill>
              <a:srgbClr val="BC8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663440" y="1810512"/>
            <a:ext cx="310896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600" b="1">
                <a:solidFill>
                  <a:srgbClr val="BC8CFF"/>
                </a:solidFill>
                <a:latin typeface="PingFang SC"/>
              </a:rPr>
              <a:t>挑战二：计算开销巨大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63440" y="2267712"/>
            <a:ext cx="3108960" cy="32461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0">
                <a:solidFill>
                  <a:srgbClr val="C9D1D9"/>
                </a:solidFill>
                <a:latin typeface="PingFang SC"/>
              </a:rPr>
              <a:t>数百亿参数的多模态模型，部署常受限于算力与能耗，端侧与边缘场景尤其如此。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229600" y="1645920"/>
            <a:ext cx="3337560" cy="4023360"/>
          </a:xfrm>
          <a:prstGeom prst="rect">
            <a:avLst/>
          </a:prstGeom>
          <a:solidFill>
            <a:srgbClr val="161B22"/>
          </a:solidFill>
          <a:ln w="12700">
            <a:solidFill>
              <a:srgbClr val="BC8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458200" y="1810512"/>
            <a:ext cx="288036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600" b="1">
                <a:solidFill>
                  <a:srgbClr val="BC8CFF"/>
                </a:solidFill>
                <a:latin typeface="PingFang SC"/>
              </a:rPr>
              <a:t>挑战三：性能与效率的平衡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458200" y="2267712"/>
            <a:ext cx="2880360" cy="32461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0">
                <a:solidFill>
                  <a:srgbClr val="C9D1D9"/>
                </a:solidFill>
                <a:latin typeface="PingFang SC"/>
              </a:rPr>
              <a:t>压缩可能损伤细粒度感知，个性化模块可能引入延迟——需要持续权衡与创新。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D11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FB9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292608"/>
            <a:ext cx="91440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3FB950"/>
                </a:solidFill>
                <a:latin typeface="PingFang SC"/>
              </a:rPr>
              <a:t>文献地图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566928"/>
            <a:ext cx="109728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800" b="1">
                <a:solidFill>
                  <a:srgbClr val="F0F6FC"/>
                </a:solidFill>
                <a:latin typeface="PingFang SC"/>
              </a:rPr>
              <a:t>66 篇文献，三层进阶（链接均已核验）</a:t>
            </a:r>
          </a:p>
        </p:txBody>
      </p:sp>
      <p:sp>
        <p:nvSpPr>
          <p:cNvPr id="6" name="Rectangle 5"/>
          <p:cNvSpPr/>
          <p:nvPr/>
        </p:nvSpPr>
        <p:spPr>
          <a:xfrm>
            <a:off x="640080" y="6473952"/>
            <a:ext cx="10911535" cy="10972"/>
          </a:xfrm>
          <a:prstGeom prst="rect">
            <a:avLst/>
          </a:prstGeom>
          <a:solidFill>
            <a:srgbClr val="3036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40080" y="6528816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8B949E"/>
                </a:solidFill>
                <a:latin typeface="PingFang SC"/>
              </a:rPr>
              <a:t>新芽专题 · 多模态大模型的个性化与推理加速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820095" y="6528816"/>
            <a:ext cx="73152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8B949E"/>
                </a:solidFill>
                <a:latin typeface="PingFang SC"/>
              </a:rPr>
              <a:t>19</a:t>
            </a:r>
          </a:p>
        </p:txBody>
      </p:sp>
      <p:sp>
        <p:nvSpPr>
          <p:cNvPr id="9" name="Rectangle 8"/>
          <p:cNvSpPr/>
          <p:nvPr/>
        </p:nvSpPr>
        <p:spPr>
          <a:xfrm>
            <a:off x="640080" y="1645920"/>
            <a:ext cx="3566160" cy="4023360"/>
          </a:xfrm>
          <a:prstGeom prst="rect">
            <a:avLst/>
          </a:prstGeom>
          <a:solidFill>
            <a:srgbClr val="161B22"/>
          </a:solidFill>
          <a:ln w="12700">
            <a:solidFill>
              <a:srgbClr val="3FB9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68680" y="1810512"/>
            <a:ext cx="310896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600" b="1">
                <a:solidFill>
                  <a:srgbClr val="3FB950"/>
                </a:solidFill>
                <a:latin typeface="PingFang SC"/>
              </a:rPr>
              <a:t>入门 · 15 篇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267712"/>
            <a:ext cx="3108960" cy="32461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0">
                <a:solidFill>
                  <a:srgbClr val="C9D1D9"/>
                </a:solidFill>
                <a:latin typeface="PingFang SC"/>
              </a:rPr>
              <a:t>骨干网络：ResNet、DenseNet、CBAM、ViT、P2T
多模态底座：CLIP、BLIP、LLaVA、DDPM
基础方法：LoRA、VPT、DynamicViT、QNN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434840" y="1645920"/>
            <a:ext cx="3566160" cy="4023360"/>
          </a:xfrm>
          <a:prstGeom prst="rect">
            <a:avLst/>
          </a:prstGeom>
          <a:solidFill>
            <a:srgbClr val="161B22"/>
          </a:solidFill>
          <a:ln w="12700">
            <a:solidFill>
              <a:srgbClr val="3FB9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663440" y="1810512"/>
            <a:ext cx="310896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600" b="1">
                <a:solidFill>
                  <a:srgbClr val="3FB950"/>
                </a:solidFill>
                <a:latin typeface="PingFang SC"/>
              </a:rPr>
              <a:t>进阶 · 16 篇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63440" y="2267712"/>
            <a:ext cx="3108960" cy="32461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0">
                <a:solidFill>
                  <a:srgbClr val="C9D1D9"/>
                </a:solidFill>
                <a:latin typeface="PingFang SC"/>
              </a:rPr>
              <a:t>SAM / SAM 2 / RemoteSAM
LoRA 变体：PiSSA、SVFT、DoRA
推理分割：LISA、VideoLISA、GLUS
Token 压缩：DivPrune、PruMerge、DyCoke
量化：AdaRound、GPTQ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229600" y="1645920"/>
            <a:ext cx="3337560" cy="4023360"/>
          </a:xfrm>
          <a:prstGeom prst="rect">
            <a:avLst/>
          </a:prstGeom>
          <a:solidFill>
            <a:srgbClr val="161B22"/>
          </a:solidFill>
          <a:ln w="12700">
            <a:solidFill>
              <a:srgbClr val="3FB9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458200" y="1810512"/>
            <a:ext cx="288036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600" b="1">
                <a:solidFill>
                  <a:srgbClr val="3FB950"/>
                </a:solidFill>
                <a:latin typeface="PingFang SC"/>
              </a:rPr>
              <a:t>领域相关 · 35 篇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458200" y="2267712"/>
            <a:ext cx="2880360" cy="32461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0">
                <a:solidFill>
                  <a:srgbClr val="C9D1D9"/>
                </a:solidFill>
                <a:latin typeface="PingFang SC"/>
              </a:rPr>
              <a:t>多模态底座：Flamingo、BLIP-2、InstructBLIP、InternVL
开放词汇视觉：DenseCLIP、GLIP、Grounding DINO
量化微调：QLoRA、LoftQ、LQ-LoRA
压缩脉络：BinaryConnect → FastV → FlashSloth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0080" y="5943600"/>
            <a:ext cx="1088136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0">
                <a:solidFill>
                  <a:srgbClr val="58A6FF"/>
                </a:solidFill>
                <a:latin typeface="PingFang SC"/>
              </a:rPr>
              <a:t>完整表格见配套文章：diycv.top/archives/xinya-mllm-personalization-inference-acceleration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D11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58A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292608"/>
            <a:ext cx="91440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58A6FF"/>
                </a:solidFill>
                <a:latin typeface="PingFang SC"/>
              </a:rPr>
              <a:t>研究背景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566928"/>
            <a:ext cx="109728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800" b="1">
                <a:solidFill>
                  <a:srgbClr val="F0F6FC"/>
                </a:solidFill>
                <a:latin typeface="PingFang SC"/>
              </a:rPr>
              <a:t>为什么是这个专题</a:t>
            </a:r>
          </a:p>
        </p:txBody>
      </p:sp>
      <p:sp>
        <p:nvSpPr>
          <p:cNvPr id="6" name="Rectangle 5"/>
          <p:cNvSpPr/>
          <p:nvPr/>
        </p:nvSpPr>
        <p:spPr>
          <a:xfrm>
            <a:off x="640080" y="6473952"/>
            <a:ext cx="10911535" cy="10972"/>
          </a:xfrm>
          <a:prstGeom prst="rect">
            <a:avLst/>
          </a:prstGeom>
          <a:solidFill>
            <a:srgbClr val="3036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40080" y="6528816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8B949E"/>
                </a:solidFill>
                <a:latin typeface="PingFang SC"/>
              </a:rPr>
              <a:t>新芽专题 · 多模态大模型的个性化与推理加速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820095" y="6528816"/>
            <a:ext cx="73152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8B949E"/>
                </a:solidFill>
                <a:latin typeface="PingFang SC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1554480"/>
            <a:ext cx="1088136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000"/>
              </a:spcAft>
            </a:pPr>
            <a:r>
              <a:rPr sz="1600" b="1">
                <a:solidFill>
                  <a:srgbClr val="F0F6FC"/>
                </a:solidFill>
                <a:latin typeface="PingFang SC"/>
              </a:rPr>
              <a:t>▸ 多模态时代已经到来</a:t>
            </a:r>
            <a:r>
              <a:rPr sz="1450">
                <a:solidFill>
                  <a:srgbClr val="C9D1D9"/>
                </a:solidFill>
                <a:latin typeface="PingFang SC"/>
              </a:rPr>
              <a:t>　多模态大模型同时处理图像、文本、语音、视频，是跨模态检索、智能问答、视觉理解、机器人感知的核心引擎</a:t>
            </a:r>
          </a:p>
          <a:p>
            <a:pPr>
              <a:lnSpc>
                <a:spcPct val="120000"/>
              </a:lnSpc>
              <a:spcAft>
                <a:spcPts val="1000"/>
              </a:spcAft>
            </a:pPr>
            <a:r>
              <a:rPr sz="1600" b="1">
                <a:solidFill>
                  <a:srgbClr val="F0F6FC"/>
                </a:solidFill>
                <a:latin typeface="PingFang SC"/>
              </a:rPr>
              <a:t>▸ 落地绕不开两个问题</a:t>
            </a:r>
            <a:r>
              <a:rPr sz="1450">
                <a:solidFill>
                  <a:srgbClr val="C9D1D9"/>
                </a:solidFill>
                <a:latin typeface="PingFang SC"/>
              </a:rPr>
              <a:t>　如何让通用模型适配特定任务与个性化需求？如何在有限算力下高效推理？</a:t>
            </a:r>
          </a:p>
          <a:p>
            <a:pPr>
              <a:lnSpc>
                <a:spcPct val="120000"/>
              </a:lnSpc>
              <a:spcAft>
                <a:spcPts val="1000"/>
              </a:spcAft>
            </a:pPr>
            <a:r>
              <a:rPr sz="1600" b="1">
                <a:solidFill>
                  <a:srgbClr val="F0F6FC"/>
                </a:solidFill>
                <a:latin typeface="PingFang SC"/>
              </a:rPr>
              <a:t>▸ 本专题的两条主线</a:t>
            </a:r>
            <a:r>
              <a:rPr sz="1450">
                <a:solidFill>
                  <a:srgbClr val="C9D1D9"/>
                </a:solidFill>
                <a:latin typeface="PingFang SC"/>
              </a:rPr>
              <a:t>　个性化（训练侧）× 推理加速（推理侧），分别切在模型生命周期的两端</a:t>
            </a:r>
          </a:p>
        </p:txBody>
      </p:sp>
      <p:sp>
        <p:nvSpPr>
          <p:cNvPr id="10" name="Rectangle 9"/>
          <p:cNvSpPr/>
          <p:nvPr/>
        </p:nvSpPr>
        <p:spPr>
          <a:xfrm>
            <a:off x="640080" y="3931920"/>
            <a:ext cx="5349240" cy="2103120"/>
          </a:xfrm>
          <a:prstGeom prst="rect">
            <a:avLst/>
          </a:prstGeom>
          <a:solidFill>
            <a:srgbClr val="161B22"/>
          </a:solidFill>
          <a:ln w="12700">
            <a:solidFill>
              <a:srgbClr val="58A6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68680" y="4096511"/>
            <a:ext cx="489204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600" b="1">
                <a:solidFill>
                  <a:srgbClr val="58A6FF"/>
                </a:solidFill>
                <a:latin typeface="PingFang SC"/>
              </a:rPr>
              <a:t>个性化 · 训练侧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" y="4553712"/>
            <a:ext cx="4892040" cy="132587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0">
                <a:solidFill>
                  <a:srgbClr val="C9D1D9"/>
                </a:solidFill>
                <a:latin typeface="PingFang SC"/>
              </a:rPr>
              <a:t>让模型“懂任务”：参数高效微调、知识迁移到分割/检测/推理感知、零样本与少样本学习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217920" y="3931920"/>
            <a:ext cx="5349240" cy="2103120"/>
          </a:xfrm>
          <a:prstGeom prst="rect">
            <a:avLst/>
          </a:prstGeom>
          <a:solidFill>
            <a:srgbClr val="161B22"/>
          </a:solidFill>
          <a:ln w="12700">
            <a:solidFill>
              <a:srgbClr val="D2992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46520" y="4096511"/>
            <a:ext cx="489204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600" b="1">
                <a:solidFill>
                  <a:srgbClr val="D29922"/>
                </a:solidFill>
                <a:latin typeface="PingFang SC"/>
              </a:rPr>
              <a:t>推理加速 · 推理侧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46520" y="4553712"/>
            <a:ext cx="4892040" cy="132587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0">
                <a:solidFill>
                  <a:srgbClr val="C9D1D9"/>
                </a:solidFill>
                <a:latin typeface="PingFang SC"/>
              </a:rPr>
              <a:t>让模型“跑得快”：剪枝、量化、蒸馏，以及多模态特有的视觉 Token 压缩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D11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FB9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292608"/>
            <a:ext cx="91440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3FB950"/>
                </a:solidFill>
                <a:latin typeface="PingFang SC"/>
              </a:rPr>
              <a:t>学习路径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566928"/>
            <a:ext cx="109728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800" b="1">
                <a:solidFill>
                  <a:srgbClr val="F0F6FC"/>
                </a:solidFill>
                <a:latin typeface="PingFang SC"/>
              </a:rPr>
              <a:t>四阶段：读论文 + 跑代码并行</a:t>
            </a:r>
          </a:p>
        </p:txBody>
      </p:sp>
      <p:sp>
        <p:nvSpPr>
          <p:cNvPr id="6" name="Rectangle 5"/>
          <p:cNvSpPr/>
          <p:nvPr/>
        </p:nvSpPr>
        <p:spPr>
          <a:xfrm>
            <a:off x="640080" y="6473952"/>
            <a:ext cx="10911535" cy="10972"/>
          </a:xfrm>
          <a:prstGeom prst="rect">
            <a:avLst/>
          </a:prstGeom>
          <a:solidFill>
            <a:srgbClr val="3036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40080" y="6528816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8B949E"/>
                </a:solidFill>
                <a:latin typeface="PingFang SC"/>
              </a:rPr>
              <a:t>新芽专题 · 多模态大模型的个性化与推理加速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820095" y="6528816"/>
            <a:ext cx="73152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8B949E"/>
                </a:solidFill>
                <a:latin typeface="PingFang SC"/>
              </a:rPr>
              <a:t>20</a:t>
            </a:r>
          </a:p>
        </p:txBody>
      </p:sp>
      <p:pic>
        <p:nvPicPr>
          <p:cNvPr id="9" name="Picture 8" descr="learning-roadma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344" y="1463040"/>
            <a:ext cx="8135006" cy="393192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40080" y="5440680"/>
            <a:ext cx="10911535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050" b="0">
                <a:solidFill>
                  <a:srgbClr val="8B949E"/>
                </a:solidFill>
                <a:latin typeface="PingFang SC"/>
              </a:rPr>
              <a:t>从教材到前沿复现的分阶段路径（本文原创）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5623560"/>
            <a:ext cx="1088136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000"/>
              </a:spcAft>
            </a:pPr>
            <a:r>
              <a:rPr sz="1400" b="1">
                <a:solidFill>
                  <a:srgbClr val="F0F6FC"/>
                </a:solidFill>
                <a:latin typeface="PingFang SC"/>
              </a:rPr>
              <a:t>▸ 输出目标</a:t>
            </a:r>
            <a:r>
              <a:rPr sz="1250">
                <a:solidFill>
                  <a:srgbClr val="C9D1D9"/>
                </a:solidFill>
                <a:latin typeface="PingFang SC"/>
              </a:rPr>
              <a:t>　讲清机制、跑通一次个性化微调与一次推理压缩实验、在汇报中提出自己的见解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D11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58A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292608"/>
            <a:ext cx="91440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58A6FF"/>
                </a:solidFill>
                <a:latin typeface="PingFang SC"/>
              </a:rPr>
              <a:t>任务规划建议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566928"/>
            <a:ext cx="109728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800" b="1">
                <a:solidFill>
                  <a:srgbClr val="F0F6FC"/>
                </a:solidFill>
                <a:latin typeface="PingFang SC"/>
              </a:rPr>
              <a:t>选一条线，深入下去</a:t>
            </a:r>
          </a:p>
        </p:txBody>
      </p:sp>
      <p:sp>
        <p:nvSpPr>
          <p:cNvPr id="6" name="Rectangle 5"/>
          <p:cNvSpPr/>
          <p:nvPr/>
        </p:nvSpPr>
        <p:spPr>
          <a:xfrm>
            <a:off x="640080" y="6473952"/>
            <a:ext cx="10911535" cy="10972"/>
          </a:xfrm>
          <a:prstGeom prst="rect">
            <a:avLst/>
          </a:prstGeom>
          <a:solidFill>
            <a:srgbClr val="3036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40080" y="6528816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8B949E"/>
                </a:solidFill>
                <a:latin typeface="PingFang SC"/>
              </a:rPr>
              <a:t>新芽专题 · 多模态大模型的个性化与推理加速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820095" y="6528816"/>
            <a:ext cx="73152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8B949E"/>
                </a:solidFill>
                <a:latin typeface="PingFang SC"/>
              </a:rPr>
              <a:t>21</a:t>
            </a:r>
          </a:p>
        </p:txBody>
      </p:sp>
      <p:sp>
        <p:nvSpPr>
          <p:cNvPr id="9" name="Rectangle 8"/>
          <p:cNvSpPr/>
          <p:nvPr/>
        </p:nvSpPr>
        <p:spPr>
          <a:xfrm>
            <a:off x="640080" y="1737360"/>
            <a:ext cx="5349240" cy="3291840"/>
          </a:xfrm>
          <a:prstGeom prst="rect">
            <a:avLst/>
          </a:prstGeom>
          <a:solidFill>
            <a:srgbClr val="161B22"/>
          </a:solidFill>
          <a:ln w="12700">
            <a:solidFill>
              <a:srgbClr val="58A6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68680" y="1901952"/>
            <a:ext cx="489204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600" b="1">
                <a:solidFill>
                  <a:srgbClr val="58A6FF"/>
                </a:solidFill>
                <a:latin typeface="PingFang SC"/>
              </a:rPr>
              <a:t>个性化线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359152"/>
            <a:ext cx="4892040" cy="2514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0">
                <a:solidFill>
                  <a:srgbClr val="C9D1D9"/>
                </a:solidFill>
                <a:latin typeface="PingFang SC"/>
              </a:rPr>
              <a:t>1. 复现 LoRA 微调一个开源多模态模型
2. 读 DoRA、PiSSA 等变体
3. 进入 LISA、VideoLISA 任务适配工作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217920" y="1737360"/>
            <a:ext cx="5349240" cy="3291840"/>
          </a:xfrm>
          <a:prstGeom prst="rect">
            <a:avLst/>
          </a:prstGeom>
          <a:solidFill>
            <a:srgbClr val="161B22"/>
          </a:solidFill>
          <a:ln w="12700">
            <a:solidFill>
              <a:srgbClr val="D2992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46520" y="1901952"/>
            <a:ext cx="489204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600" b="1">
                <a:solidFill>
                  <a:srgbClr val="D29922"/>
                </a:solidFill>
                <a:latin typeface="PingFang SC"/>
              </a:rPr>
              <a:t>推理加速线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46520" y="2359152"/>
            <a:ext cx="4892040" cy="2514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0">
                <a:solidFill>
                  <a:srgbClr val="C9D1D9"/>
                </a:solidFill>
                <a:latin typeface="PingFang SC"/>
              </a:rPr>
              <a:t>1. 从 DynamicViT 的 Token 剪枝思想入手
2. 读 GPTQ 的量化补偿
3. 跟进 DivPrune、DyCoke 等最新压缩方法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" y="5486400"/>
            <a:ext cx="1088136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600" b="1">
                <a:solidFill>
                  <a:srgbClr val="F0F6FC"/>
                </a:solidFill>
                <a:latin typeface="PingFang SC"/>
              </a:rPr>
              <a:t>期待大家在专题汇报中提出自己的见解，为多模态智能的发展贡献力量。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" y="5989320"/>
            <a:ext cx="1088136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200" b="0">
                <a:solidFill>
                  <a:srgbClr val="58A6FF"/>
                </a:solidFill>
                <a:latin typeface="PingFang SC"/>
              </a:rPr>
              <a:t>配套文章与文献地图：diycv.top/archives/xinya-mllm-personalization-inference-acceleration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D11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58A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292608"/>
            <a:ext cx="91440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58A6FF"/>
                </a:solidFill>
                <a:latin typeface="PingFang SC"/>
              </a:rPr>
              <a:t>专题全景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566928"/>
            <a:ext cx="109728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800" b="1">
                <a:solidFill>
                  <a:srgbClr val="F0F6FC"/>
                </a:solidFill>
                <a:latin typeface="PingFang SC"/>
              </a:rPr>
              <a:t>一张图看懂专题版图</a:t>
            </a:r>
          </a:p>
        </p:txBody>
      </p:sp>
      <p:sp>
        <p:nvSpPr>
          <p:cNvPr id="6" name="Rectangle 5"/>
          <p:cNvSpPr/>
          <p:nvPr/>
        </p:nvSpPr>
        <p:spPr>
          <a:xfrm>
            <a:off x="640080" y="6473952"/>
            <a:ext cx="10911535" cy="10972"/>
          </a:xfrm>
          <a:prstGeom prst="rect">
            <a:avLst/>
          </a:prstGeom>
          <a:solidFill>
            <a:srgbClr val="3036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40080" y="6528816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8B949E"/>
                </a:solidFill>
                <a:latin typeface="PingFang SC"/>
              </a:rPr>
              <a:t>新芽专题 · 多模态大模型的个性化与推理加速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820095" y="6528816"/>
            <a:ext cx="73152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8B949E"/>
                </a:solidFill>
                <a:latin typeface="PingFang SC"/>
              </a:rPr>
              <a:t>3</a:t>
            </a:r>
          </a:p>
        </p:txBody>
      </p:sp>
      <p:pic>
        <p:nvPicPr>
          <p:cNvPr id="9" name="Picture 8" descr="topic-overvie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6871" y="1463040"/>
            <a:ext cx="8697951" cy="475488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40080" y="6263640"/>
            <a:ext cx="10911535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050" b="0">
                <a:solidFill>
                  <a:srgbClr val="8B949E"/>
                </a:solidFill>
                <a:latin typeface="PingFang SC"/>
              </a:rPr>
              <a:t>专题全景：两条主线的目标与方法构成（本文原创）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D11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58A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292608"/>
            <a:ext cx="91440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58A6FF"/>
                </a:solidFill>
                <a:latin typeface="PingFang SC"/>
              </a:rPr>
              <a:t>技术底座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566928"/>
            <a:ext cx="109728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800" b="1">
                <a:solidFill>
                  <a:srgbClr val="F0F6FC"/>
                </a:solidFill>
                <a:latin typeface="PingFang SC"/>
              </a:rPr>
              <a:t>多模态大模型是怎么工作的</a:t>
            </a:r>
          </a:p>
        </p:txBody>
      </p:sp>
      <p:sp>
        <p:nvSpPr>
          <p:cNvPr id="6" name="Rectangle 5"/>
          <p:cNvSpPr/>
          <p:nvPr/>
        </p:nvSpPr>
        <p:spPr>
          <a:xfrm>
            <a:off x="640080" y="6473952"/>
            <a:ext cx="10911535" cy="10972"/>
          </a:xfrm>
          <a:prstGeom prst="rect">
            <a:avLst/>
          </a:prstGeom>
          <a:solidFill>
            <a:srgbClr val="3036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40080" y="6528816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8B949E"/>
                </a:solidFill>
                <a:latin typeface="PingFang SC"/>
              </a:rPr>
              <a:t>新芽专题 · 多模态大模型的个性化与推理加速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820095" y="6528816"/>
            <a:ext cx="73152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8B949E"/>
                </a:solidFill>
                <a:latin typeface="PingFang SC"/>
              </a:rPr>
              <a:t>4</a:t>
            </a:r>
          </a:p>
        </p:txBody>
      </p:sp>
      <p:pic>
        <p:nvPicPr>
          <p:cNvPr id="9" name="Picture 8" descr="mllm-inference-pipe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8876" y="1417320"/>
            <a:ext cx="7053942" cy="329184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40080" y="4754880"/>
            <a:ext cx="10911535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050" b="0">
                <a:solidFill>
                  <a:srgbClr val="8B949E"/>
                </a:solidFill>
                <a:latin typeface="PingFang SC"/>
              </a:rPr>
              <a:t>典型推理流水线与两大优化的切入点（本文原创）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4983480"/>
            <a:ext cx="1088136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000"/>
              </a:spcAft>
            </a:pPr>
            <a:r>
              <a:rPr sz="1400" b="1">
                <a:solidFill>
                  <a:srgbClr val="F0F6FC"/>
                </a:solidFill>
                <a:latin typeface="PingFang SC"/>
              </a:rPr>
              <a:t>▸ 视觉 Token 数量决定注意力开销</a:t>
            </a:r>
            <a:r>
              <a:rPr sz="1250">
                <a:solidFill>
                  <a:srgbClr val="C9D1D9"/>
                </a:solidFill>
                <a:latin typeface="PingFang SC"/>
              </a:rPr>
              <a:t>　注意力随序列长度近似平方增长——推理加速的主战场</a:t>
            </a:r>
          </a:p>
          <a:p>
            <a:pPr>
              <a:lnSpc>
                <a:spcPct val="120000"/>
              </a:lnSpc>
              <a:spcAft>
                <a:spcPts val="1000"/>
              </a:spcAft>
            </a:pPr>
            <a:r>
              <a:rPr sz="1400" b="1">
                <a:solidFill>
                  <a:srgbClr val="F0F6FC"/>
                </a:solidFill>
                <a:latin typeface="PingFang SC"/>
              </a:rPr>
              <a:t>▸ 主干权重是适配与压缩的对象</a:t>
            </a:r>
            <a:r>
              <a:rPr sz="1250">
                <a:solidFill>
                  <a:srgbClr val="C9D1D9"/>
                </a:solidFill>
                <a:latin typeface="PingFang SC"/>
              </a:rPr>
              <a:t>　个性化在此插入可训练参数，量化直接压缩权重比特宽度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D11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58A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292608"/>
            <a:ext cx="91440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58A6FF"/>
                </a:solidFill>
                <a:latin typeface="PingFang SC"/>
              </a:rPr>
              <a:t>基石工作 · CLIP（ICML 2021）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566928"/>
            <a:ext cx="109728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800" b="1">
                <a:solidFill>
                  <a:srgbClr val="F0F6FC"/>
                </a:solidFill>
                <a:latin typeface="PingFang SC"/>
              </a:rPr>
              <a:t>图文对比学习：多模态对齐的起点</a:t>
            </a:r>
          </a:p>
        </p:txBody>
      </p:sp>
      <p:sp>
        <p:nvSpPr>
          <p:cNvPr id="6" name="Rectangle 5"/>
          <p:cNvSpPr/>
          <p:nvPr/>
        </p:nvSpPr>
        <p:spPr>
          <a:xfrm>
            <a:off x="640080" y="6473952"/>
            <a:ext cx="10911535" cy="10972"/>
          </a:xfrm>
          <a:prstGeom prst="rect">
            <a:avLst/>
          </a:prstGeom>
          <a:solidFill>
            <a:srgbClr val="3036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40080" y="6528816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8B949E"/>
                </a:solidFill>
                <a:latin typeface="PingFang SC"/>
              </a:rPr>
              <a:t>新芽专题 · 多模态大模型的个性化与推理加速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820095" y="6528816"/>
            <a:ext cx="73152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8B949E"/>
                </a:solidFill>
                <a:latin typeface="PingFang SC"/>
              </a:rPr>
              <a:t>5</a:t>
            </a:r>
          </a:p>
        </p:txBody>
      </p:sp>
      <p:pic>
        <p:nvPicPr>
          <p:cNvPr id="9" name="Picture 8" descr="clip-architectur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5087" y="1554480"/>
            <a:ext cx="8561520" cy="301752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40080" y="4617720"/>
            <a:ext cx="10911535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050" b="0">
                <a:solidFill>
                  <a:srgbClr val="8B949E"/>
                </a:solidFill>
                <a:latin typeface="PingFang SC"/>
              </a:rPr>
              <a:t>CLIP 的对比预训练与零样本分类（图源：openai/CLIP，MIT）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4846320"/>
            <a:ext cx="1088136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000"/>
              </a:spcAft>
            </a:pPr>
            <a:r>
              <a:rPr sz="1400" b="1">
                <a:solidFill>
                  <a:srgbClr val="F0F6FC"/>
                </a:solidFill>
                <a:latin typeface="PingFang SC"/>
              </a:rPr>
              <a:t>▸ 自然语言监督训练视觉表征</a:t>
            </a:r>
            <a:r>
              <a:rPr sz="1250">
                <a:solidFill>
                  <a:srgbClr val="C9D1D9"/>
                </a:solidFill>
                <a:latin typeface="PingFang SC"/>
              </a:rPr>
              <a:t>　4 亿图文对对比学习，获得零样本迁移能力</a:t>
            </a:r>
          </a:p>
          <a:p>
            <a:pPr>
              <a:lnSpc>
                <a:spcPct val="120000"/>
              </a:lnSpc>
              <a:spcAft>
                <a:spcPts val="1000"/>
              </a:spcAft>
            </a:pPr>
            <a:r>
              <a:rPr sz="1400" b="1">
                <a:solidFill>
                  <a:srgbClr val="F0F6FC"/>
                </a:solidFill>
                <a:latin typeface="PingFang SC"/>
              </a:rPr>
              <a:t>▸ 后续工作的基础设施</a:t>
            </a:r>
            <a:r>
              <a:rPr sz="1250">
                <a:solidFill>
                  <a:srgbClr val="C9D1D9"/>
                </a:solidFill>
                <a:latin typeface="PingFang SC"/>
              </a:rPr>
              <a:t>　DenseCLIP、RegionCLIP、GLIP 等把对齐能力迁移到稠密预测与检测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D11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58A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292608"/>
            <a:ext cx="91440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58A6FF"/>
                </a:solidFill>
                <a:latin typeface="PingFang SC"/>
              </a:rPr>
              <a:t>基石工作 · LLaVA（NeurIPS 2023）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566928"/>
            <a:ext cx="109728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800" b="1">
                <a:solidFill>
                  <a:srgbClr val="F0F6FC"/>
                </a:solidFill>
                <a:latin typeface="PingFang SC"/>
              </a:rPr>
              <a:t>视觉指令微调：开源多模态的范式</a:t>
            </a:r>
          </a:p>
        </p:txBody>
      </p:sp>
      <p:sp>
        <p:nvSpPr>
          <p:cNvPr id="6" name="Rectangle 5"/>
          <p:cNvSpPr/>
          <p:nvPr/>
        </p:nvSpPr>
        <p:spPr>
          <a:xfrm>
            <a:off x="640080" y="6473952"/>
            <a:ext cx="10911535" cy="10972"/>
          </a:xfrm>
          <a:prstGeom prst="rect">
            <a:avLst/>
          </a:prstGeom>
          <a:solidFill>
            <a:srgbClr val="3036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40080" y="6528816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8B949E"/>
                </a:solidFill>
                <a:latin typeface="PingFang SC"/>
              </a:rPr>
              <a:t>新芽专题 · 多模态大模型的个性化与推理加速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820095" y="6528816"/>
            <a:ext cx="73152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8B949E"/>
                </a:solidFill>
                <a:latin typeface="PingFang SC"/>
              </a:rPr>
              <a:t>6</a:t>
            </a:r>
          </a:p>
        </p:txBody>
      </p:sp>
      <p:pic>
        <p:nvPicPr>
          <p:cNvPr id="9" name="Picture 8" descr="llava-example-comparis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9767" y="1554480"/>
            <a:ext cx="5852160" cy="329184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40080" y="4892040"/>
            <a:ext cx="10911535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050" b="0">
                <a:solidFill>
                  <a:srgbClr val="8B949E"/>
                </a:solidFill>
                <a:latin typeface="PingFang SC"/>
              </a:rPr>
              <a:t>LLaVA 的多模态指令跟随能力（图源：haotian-liu/LLaVA，Apache-2.0）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5120640"/>
            <a:ext cx="1088136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000"/>
              </a:spcAft>
            </a:pPr>
            <a:r>
              <a:rPr sz="1400" b="1">
                <a:solidFill>
                  <a:srgbClr val="F0F6FC"/>
                </a:solidFill>
                <a:latin typeface="PingFang SC"/>
              </a:rPr>
              <a:t>▸ GPT-4 生成视觉指令数据</a:t>
            </a:r>
            <a:r>
              <a:rPr sz="1250">
                <a:solidFill>
                  <a:srgbClr val="C9D1D9"/>
                </a:solidFill>
                <a:latin typeface="PingFang SC"/>
              </a:rPr>
              <a:t>　微调后获得对话式视觉理解能力</a:t>
            </a:r>
          </a:p>
          <a:p>
            <a:pPr>
              <a:lnSpc>
                <a:spcPct val="120000"/>
              </a:lnSpc>
              <a:spcAft>
                <a:spcPts val="1000"/>
              </a:spcAft>
            </a:pPr>
            <a:r>
              <a:rPr sz="1400" b="1">
                <a:solidFill>
                  <a:srgbClr val="F0F6FC"/>
                </a:solidFill>
                <a:latin typeface="PingFang SC"/>
              </a:rPr>
              <a:t>▸ 范式影响</a:t>
            </a:r>
            <a:r>
              <a:rPr sz="1250">
                <a:solidFill>
                  <a:srgbClr val="C9D1D9"/>
                </a:solidFill>
                <a:latin typeface="PingFang SC"/>
              </a:rPr>
              <a:t>　视觉编码器 + 投影层 + 大语言模型，成为后续主流架构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D11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79C0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292608"/>
            <a:ext cx="91440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79C0FF"/>
                </a:solidFill>
                <a:latin typeface="PingFang SC"/>
              </a:rPr>
              <a:t>主线一 · 个性化（训练侧）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566928"/>
            <a:ext cx="109728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800" b="1">
                <a:solidFill>
                  <a:srgbClr val="F0F6FC"/>
                </a:solidFill>
                <a:latin typeface="PingFang SC"/>
              </a:rPr>
              <a:t>不动主干，让模型适配任务与用户</a:t>
            </a:r>
          </a:p>
        </p:txBody>
      </p:sp>
      <p:sp>
        <p:nvSpPr>
          <p:cNvPr id="6" name="Rectangle 5"/>
          <p:cNvSpPr/>
          <p:nvPr/>
        </p:nvSpPr>
        <p:spPr>
          <a:xfrm>
            <a:off x="640080" y="6473952"/>
            <a:ext cx="10911535" cy="10972"/>
          </a:xfrm>
          <a:prstGeom prst="rect">
            <a:avLst/>
          </a:prstGeom>
          <a:solidFill>
            <a:srgbClr val="3036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40080" y="6528816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8B949E"/>
                </a:solidFill>
                <a:latin typeface="PingFang SC"/>
              </a:rPr>
              <a:t>新芽专题 · 多模态大模型的个性化与推理加速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820095" y="6528816"/>
            <a:ext cx="73152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8B949E"/>
                </a:solidFill>
                <a:latin typeface="PingFang SC"/>
              </a:rPr>
              <a:t>7</a:t>
            </a:r>
          </a:p>
        </p:txBody>
      </p:sp>
      <p:pic>
        <p:nvPicPr>
          <p:cNvPr id="9" name="Picture 8" descr="aigc-personalization-tuni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2071116"/>
            <a:ext cx="5852160" cy="326440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766560" y="1737360"/>
            <a:ext cx="484632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000"/>
              </a:spcAft>
            </a:pPr>
            <a:r>
              <a:rPr sz="1500" b="1">
                <a:solidFill>
                  <a:srgbClr val="F0F6FC"/>
                </a:solidFill>
                <a:latin typeface="PingFang SC"/>
              </a:rPr>
              <a:t>▸ 参数高效微调</a:t>
            </a:r>
            <a:r>
              <a:rPr sz="1350">
                <a:solidFill>
                  <a:srgbClr val="C9D1D9"/>
                </a:solidFill>
                <a:latin typeface="PingFang SC"/>
              </a:rPr>
              <a:t>　LoRA / Adapter / Prompt Tuning，只训练约 1% 参数</a:t>
            </a:r>
          </a:p>
          <a:p>
            <a:pPr>
              <a:lnSpc>
                <a:spcPct val="120000"/>
              </a:lnSpc>
              <a:spcAft>
                <a:spcPts val="1000"/>
              </a:spcAft>
            </a:pPr>
            <a:r>
              <a:rPr sz="1500" b="1">
                <a:solidFill>
                  <a:srgbClr val="F0F6FC"/>
                </a:solidFill>
                <a:latin typeface="PingFang SC"/>
              </a:rPr>
              <a:t>▸ 知识迁移</a:t>
            </a:r>
            <a:r>
              <a:rPr sz="1350">
                <a:solidFill>
                  <a:srgbClr val="C9D1D9"/>
                </a:solidFill>
                <a:latin typeface="PingFang SC"/>
              </a:rPr>
              <a:t>　把大模型能力搬到分割、检测与推理感知</a:t>
            </a:r>
          </a:p>
          <a:p>
            <a:pPr>
              <a:lnSpc>
                <a:spcPct val="120000"/>
              </a:lnSpc>
              <a:spcAft>
                <a:spcPts val="1000"/>
              </a:spcAft>
            </a:pPr>
            <a:r>
              <a:rPr sz="1500" b="1">
                <a:solidFill>
                  <a:srgbClr val="F0F6FC"/>
                </a:solidFill>
                <a:latin typeface="PingFang SC"/>
              </a:rPr>
              <a:t>▸ 零样本与少样本</a:t>
            </a:r>
            <a:r>
              <a:rPr sz="1350">
                <a:solidFill>
                  <a:srgbClr val="C9D1D9"/>
                </a:solidFill>
                <a:latin typeface="PingFang SC"/>
              </a:rPr>
              <a:t>　标注稀缺时依旧保持竞争力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766560" y="5212080"/>
            <a:ext cx="484632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0">
                <a:solidFill>
                  <a:srgbClr val="8B949E"/>
                </a:solidFill>
                <a:latin typeface="PingFang SC"/>
              </a:rPr>
              <a:t>插画为本文原创（AI 辅助生成）：为巨型机械体嵌入小巧的可替换模块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D11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79C0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292608"/>
            <a:ext cx="91440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79C0FF"/>
                </a:solidFill>
                <a:latin typeface="PingFang SC"/>
              </a:rPr>
              <a:t>个性化 · 参数高效微调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566928"/>
            <a:ext cx="109728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800" b="1">
                <a:solidFill>
                  <a:srgbClr val="F0F6FC"/>
                </a:solidFill>
                <a:latin typeface="PingFang SC"/>
              </a:rPr>
              <a:t>PEFT 方法谱系：三派方法</a:t>
            </a:r>
          </a:p>
        </p:txBody>
      </p:sp>
      <p:sp>
        <p:nvSpPr>
          <p:cNvPr id="6" name="Rectangle 5"/>
          <p:cNvSpPr/>
          <p:nvPr/>
        </p:nvSpPr>
        <p:spPr>
          <a:xfrm>
            <a:off x="640080" y="6473952"/>
            <a:ext cx="10911535" cy="10972"/>
          </a:xfrm>
          <a:prstGeom prst="rect">
            <a:avLst/>
          </a:prstGeom>
          <a:solidFill>
            <a:srgbClr val="3036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40080" y="6528816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8B949E"/>
                </a:solidFill>
                <a:latin typeface="PingFang SC"/>
              </a:rPr>
              <a:t>新芽专题 · 多模态大模型的个性化与推理加速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820095" y="6528816"/>
            <a:ext cx="73152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8B949E"/>
                </a:solidFill>
                <a:latin typeface="PingFang SC"/>
              </a:rPr>
              <a:t>8</a:t>
            </a:r>
          </a:p>
        </p:txBody>
      </p:sp>
      <p:pic>
        <p:nvPicPr>
          <p:cNvPr id="9" name="Picture 8" descr="peft-method-ma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8147" y="1463040"/>
            <a:ext cx="8915400" cy="475488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40080" y="6263640"/>
            <a:ext cx="10911535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050" b="0">
                <a:solidFill>
                  <a:srgbClr val="8B949E"/>
                </a:solidFill>
                <a:latin typeface="PingFang SC"/>
              </a:rPr>
              <a:t>加性 / 重参数化 / 量化协同三条路线（本文原创）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D11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79C0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292608"/>
            <a:ext cx="91440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79C0FF"/>
                </a:solidFill>
                <a:latin typeface="PingFang SC"/>
              </a:rPr>
              <a:t>个性化 · LoRA（ICLR 2022）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566928"/>
            <a:ext cx="109728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800" b="1">
                <a:solidFill>
                  <a:srgbClr val="F0F6FC"/>
                </a:solidFill>
                <a:latin typeface="PingFang SC"/>
              </a:rPr>
              <a:t>低秩适配：PEFT 的基石</a:t>
            </a:r>
          </a:p>
        </p:txBody>
      </p:sp>
      <p:sp>
        <p:nvSpPr>
          <p:cNvPr id="6" name="Rectangle 5"/>
          <p:cNvSpPr/>
          <p:nvPr/>
        </p:nvSpPr>
        <p:spPr>
          <a:xfrm>
            <a:off x="640080" y="6473952"/>
            <a:ext cx="10911535" cy="10972"/>
          </a:xfrm>
          <a:prstGeom prst="rect">
            <a:avLst/>
          </a:prstGeom>
          <a:solidFill>
            <a:srgbClr val="3036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40080" y="6528816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8B949E"/>
                </a:solidFill>
                <a:latin typeface="PingFang SC"/>
              </a:rPr>
              <a:t>新芽专题 · 多模态大模型的个性化与推理加速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820095" y="6528816"/>
            <a:ext cx="73152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8B949E"/>
                </a:solidFill>
                <a:latin typeface="PingFang SC"/>
              </a:rPr>
              <a:t>9</a:t>
            </a:r>
          </a:p>
        </p:txBody>
      </p:sp>
      <p:pic>
        <p:nvPicPr>
          <p:cNvPr id="9" name="Picture 8" descr="lora-mechanis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3951" y="1463040"/>
            <a:ext cx="7403792" cy="356616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40080" y="5074920"/>
            <a:ext cx="10911535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050" b="0">
                <a:solidFill>
                  <a:srgbClr val="8B949E"/>
                </a:solidFill>
                <a:latin typeface="PingFang SC"/>
              </a:rPr>
              <a:t>h = W₀x + BAx：冻结主干，只学低秩增量（本文原创重绘）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5257800"/>
            <a:ext cx="1088136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000"/>
              </a:spcAft>
            </a:pPr>
            <a:r>
              <a:rPr sz="1400" b="1">
                <a:solidFill>
                  <a:srgbClr val="F0F6FC"/>
                </a:solidFill>
                <a:latin typeface="PingFang SC"/>
              </a:rPr>
              <a:t>▸ 秩 r 常取 4–64</a:t>
            </a:r>
            <a:r>
              <a:rPr sz="1250">
                <a:solidFill>
                  <a:srgbClr val="C9D1D9"/>
                </a:solidFill>
                <a:latin typeface="PingFang SC"/>
              </a:rPr>
              <a:t>　可训练参数通常不足总量 1%，优化器显存大幅下降</a:t>
            </a:r>
          </a:p>
          <a:p>
            <a:pPr>
              <a:lnSpc>
                <a:spcPct val="120000"/>
              </a:lnSpc>
              <a:spcAft>
                <a:spcPts val="1000"/>
              </a:spcAft>
            </a:pPr>
            <a:r>
              <a:rPr sz="1400" b="1">
                <a:solidFill>
                  <a:srgbClr val="F0F6FC"/>
                </a:solidFill>
                <a:latin typeface="PingFang SC"/>
              </a:rPr>
              <a:t>▸ 推理零开销</a:t>
            </a:r>
            <a:r>
              <a:rPr sz="1250">
                <a:solidFill>
                  <a:srgbClr val="C9D1D9"/>
                </a:solidFill>
                <a:latin typeface="PingFang SC"/>
              </a:rPr>
              <a:t>　BA 可合并回原权重；多任务只需替换轻量分支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